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76" r:id="rId12"/>
    <p:sldId id="272" r:id="rId13"/>
    <p:sldId id="273" r:id="rId14"/>
    <p:sldId id="280" r:id="rId15"/>
    <p:sldId id="282" r:id="rId16"/>
    <p:sldId id="281" r:id="rId17"/>
    <p:sldId id="278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239" y="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9DA27-644C-4E74-ABD7-A9A1C807A5EB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53534-6FA3-4A2A-8FD2-D6567FF74C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550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16:13:00.62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29,'1581'-28,"-1560"28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16:13:08.825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35,'1947'-34,"-1932"34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96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11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43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69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90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33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40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9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42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2CFD-E423-4B9C-A3C2-4DB4A2B7CEBB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6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2CFD-E423-4B9C-A3C2-4DB4A2B7CEBB}" type="datetimeFigureOut">
              <a:rPr lang="de-DE" smtClean="0"/>
              <a:t>03.09.2023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7941-615A-4F12-A199-82CC49039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06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customXml" Target="../ink/ink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customXml" Target="../ink/ink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772400" cy="1584176"/>
          </a:xfrm>
        </p:spPr>
        <p:txBody>
          <a:bodyPr>
            <a:normAutofit fontScale="90000"/>
          </a:bodyPr>
          <a:lstStyle/>
          <a:p>
            <a:br>
              <a:rPr lang="de-DE" b="1" dirty="0"/>
            </a:br>
            <a:br>
              <a:rPr lang="de-DE" b="1" dirty="0"/>
            </a:br>
            <a:r>
              <a:rPr lang="de-DE" b="1" dirty="0"/>
              <a:t>Rückkehr </a:t>
            </a:r>
            <a:br>
              <a:rPr lang="de-DE" b="1" dirty="0"/>
            </a:br>
            <a:r>
              <a:rPr lang="de-DE" sz="2200" b="1" dirty="0"/>
              <a:t>in den schulformbezogenen Unterricht</a:t>
            </a:r>
            <a:br>
              <a:rPr lang="de-DE" sz="2200" b="1" dirty="0"/>
            </a:br>
            <a:r>
              <a:rPr lang="de-DE" sz="2200" b="1" dirty="0"/>
              <a:t>nach Jahrgang 7 /8  (Schuljahr 2023/24) </a:t>
            </a:r>
            <a:br>
              <a:rPr lang="de-DE" sz="2200" b="1" dirty="0"/>
            </a:br>
            <a:br>
              <a:rPr lang="de-DE" b="1" dirty="0"/>
            </a:br>
            <a:br>
              <a:rPr lang="de-DE" b="1" dirty="0"/>
            </a:br>
            <a:endParaRPr lang="de-DE" sz="2400" dirty="0"/>
          </a:p>
        </p:txBody>
      </p:sp>
      <p:pic>
        <p:nvPicPr>
          <p:cNvPr id="4" name="Bild 2" descr="http://www.afs-meppen.de/wp-content/uploads/2016/09/Slider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626469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50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576064"/>
          </a:xfrm>
        </p:spPr>
        <p:txBody>
          <a:bodyPr>
            <a:noAutofit/>
          </a:bodyPr>
          <a:lstStyle/>
          <a:p>
            <a:r>
              <a:rPr lang="de-DE" sz="3600" b="1" dirty="0"/>
              <a:t>Erlass: Übergang in den Realschulzweig</a:t>
            </a:r>
            <a:br>
              <a:rPr lang="de-DE" sz="3600" b="1" dirty="0"/>
            </a:br>
            <a:r>
              <a:rPr lang="de-DE" sz="3600" dirty="0"/>
              <a:t> </a:t>
            </a:r>
            <a:br>
              <a:rPr lang="de-DE" sz="3600" dirty="0"/>
            </a:br>
            <a:endParaRPr lang="de-DE" sz="36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323528" y="1052736"/>
            <a:ext cx="7962090" cy="5134794"/>
            <a:chOff x="323528" y="1052736"/>
            <a:chExt cx="7962090" cy="513479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422196"/>
              <a:ext cx="7458034" cy="4765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Grafik 3" descr="C:\Users\Anna\AppData\Local\Microsoft\Windows\Temporary Internet Files\Content.IE5\YD548ROX\paragraphs-151638_960_720[1]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33"/>
            <a:stretch/>
          </p:blipFill>
          <p:spPr bwMode="auto">
            <a:xfrm>
              <a:off x="323528" y="1052736"/>
              <a:ext cx="792480" cy="15062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818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de-DE" dirty="0"/>
              <a:t>Zusammenfassung:</a:t>
            </a:r>
            <a:br>
              <a:rPr lang="de-DE" dirty="0"/>
            </a:br>
            <a:r>
              <a:rPr lang="de-DE" dirty="0">
                <a:solidFill>
                  <a:srgbClr val="C00000"/>
                </a:solidFill>
              </a:rPr>
              <a:t>Wechsel in den Realschulzweig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3167" y="1844824"/>
            <a:ext cx="7480840" cy="108012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de-DE" dirty="0">
                <a:solidFill>
                  <a:schemeClr val="tx1"/>
                </a:solidFill>
              </a:rPr>
              <a:t>Notendurchschnitt Nebenfächer </a:t>
            </a:r>
            <a:r>
              <a:rPr lang="de-DE" b="1" dirty="0">
                <a:solidFill>
                  <a:schemeClr val="tx1"/>
                </a:solidFill>
              </a:rPr>
              <a:t>imme</a:t>
            </a:r>
            <a:r>
              <a:rPr lang="de-DE" dirty="0">
                <a:solidFill>
                  <a:schemeClr val="tx1"/>
                </a:solidFill>
              </a:rPr>
              <a:t>r mindestens 3,5</a:t>
            </a:r>
          </a:p>
          <a:p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850258" y="2996952"/>
            <a:ext cx="7741824" cy="2885272"/>
            <a:chOff x="947764" y="3446626"/>
            <a:chExt cx="7741824" cy="2885272"/>
          </a:xfrm>
        </p:grpSpPr>
        <p:pic>
          <p:nvPicPr>
            <p:cNvPr id="6" name="Bild 2" descr="Businessman Holding Key Yellow Stick Figure Theme Lizenzfrei ...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8" r="23958"/>
            <a:stretch/>
          </p:blipFill>
          <p:spPr bwMode="auto">
            <a:xfrm>
              <a:off x="7789997" y="4339513"/>
              <a:ext cx="899591" cy="181024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9" name="Gruppieren 8"/>
            <p:cNvGrpSpPr/>
            <p:nvPr/>
          </p:nvGrpSpPr>
          <p:grpSpPr>
            <a:xfrm>
              <a:off x="947764" y="3446626"/>
              <a:ext cx="7480840" cy="2885272"/>
              <a:chOff x="947764" y="3424048"/>
              <a:chExt cx="7480840" cy="2885272"/>
            </a:xfrm>
          </p:grpSpPr>
          <p:sp>
            <p:nvSpPr>
              <p:cNvPr id="7" name="Untertitel 2"/>
              <p:cNvSpPr txBox="1">
                <a:spLocks/>
              </p:cNvSpPr>
              <p:nvPr/>
            </p:nvSpPr>
            <p:spPr>
              <a:xfrm>
                <a:off x="947764" y="3424048"/>
                <a:ext cx="7480840" cy="21602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l">
                  <a:buFont typeface="Wingdings" pitchFamily="2" charset="2"/>
                  <a:buChar char="Ø"/>
                </a:pPr>
                <a:r>
                  <a:rPr lang="de-DE" dirty="0">
                    <a:solidFill>
                      <a:schemeClr val="tx1"/>
                    </a:solidFill>
                  </a:rPr>
                  <a:t>Notendurchschnitt Hauptfächer </a:t>
                </a:r>
                <a:r>
                  <a:rPr lang="de-DE" sz="2400" dirty="0">
                    <a:solidFill>
                      <a:schemeClr val="tx1"/>
                    </a:solidFill>
                  </a:rPr>
                  <a:t>(D, Ma, En)</a:t>
                </a:r>
              </a:p>
              <a:p>
                <a:endParaRPr lang="de-DE" dirty="0"/>
              </a:p>
            </p:txBody>
          </p:sp>
          <p:pic>
            <p:nvPicPr>
              <p:cNvPr id="8" name="Picture 2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37" t="30943" r="-2382" b="34247"/>
              <a:stretch/>
            </p:blipFill>
            <p:spPr bwMode="auto">
              <a:xfrm>
                <a:off x="1115616" y="4293096"/>
                <a:ext cx="6696744" cy="2016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11" name="Rechteck 10"/>
          <p:cNvSpPr/>
          <p:nvPr/>
        </p:nvSpPr>
        <p:spPr>
          <a:xfrm>
            <a:off x="993857" y="580793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/>
              <a:t>Info Schulzweig - Zuweisung: </a:t>
            </a:r>
            <a:r>
              <a:rPr lang="de-DE" dirty="0"/>
              <a:t>Halbjahreszeugnis Klasse 8</a:t>
            </a:r>
          </a:p>
        </p:txBody>
      </p:sp>
    </p:spTree>
    <p:extLst>
      <p:ext uri="{BB962C8B-B14F-4D97-AF65-F5344CB8AC3E}">
        <p14:creationId xmlns:p14="http://schemas.microsoft.com/office/powerpoint/2010/main" val="9939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714" y="90872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de-DE" dirty="0"/>
              <a:t>Erlass: Übergang zum Gymnasium</a:t>
            </a:r>
            <a:br>
              <a:rPr lang="de-DE" dirty="0"/>
            </a:br>
            <a:r>
              <a:rPr lang="de-DE" sz="2000" dirty="0"/>
              <a:t>während der Schulzeit an der AFS</a:t>
            </a:r>
            <a:br>
              <a:rPr lang="de-DE" dirty="0"/>
            </a:b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04370" y="299395"/>
            <a:ext cx="8574517" cy="5604160"/>
            <a:chOff x="104370" y="299395"/>
            <a:chExt cx="8574517" cy="560416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104370" y="299395"/>
              <a:ext cx="8574517" cy="5604160"/>
              <a:chOff x="104370" y="299395"/>
              <a:chExt cx="8574517" cy="5604160"/>
            </a:xfrm>
          </p:grpSpPr>
          <p:grpSp>
            <p:nvGrpSpPr>
              <p:cNvPr id="6" name="Gruppieren 5"/>
              <p:cNvGrpSpPr/>
              <p:nvPr/>
            </p:nvGrpSpPr>
            <p:grpSpPr>
              <a:xfrm>
                <a:off x="104370" y="1412776"/>
                <a:ext cx="8574517" cy="4490779"/>
                <a:chOff x="104370" y="1412776"/>
                <a:chExt cx="8574517" cy="4490779"/>
              </a:xfrm>
            </p:grpSpPr>
            <p:grpSp>
              <p:nvGrpSpPr>
                <p:cNvPr id="3" name="Gruppieren 2"/>
                <p:cNvGrpSpPr/>
                <p:nvPr/>
              </p:nvGrpSpPr>
              <p:grpSpPr>
                <a:xfrm>
                  <a:off x="104370" y="1412776"/>
                  <a:ext cx="8574517" cy="4121447"/>
                  <a:chOff x="104370" y="1412776"/>
                  <a:chExt cx="8574517" cy="4121447"/>
                </a:xfrm>
              </p:grpSpPr>
              <p:pic>
                <p:nvPicPr>
                  <p:cNvPr id="921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0610" y="1844824"/>
                    <a:ext cx="8178277" cy="36893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4" name="Grafik 3" descr="C:\Users\Anna\AppData\Local\Microsoft\Windows\Temporary Internet Files\Content.IE5\YD548ROX\paragraphs-151638_960_720[1].png"/>
                  <p:cNvPicPr/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2333"/>
                  <a:stretch/>
                </p:blipFill>
                <p:spPr bwMode="auto">
                  <a:xfrm>
                    <a:off x="104370" y="1412776"/>
                    <a:ext cx="792480" cy="1506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sp>
              <p:nvSpPr>
                <p:cNvPr id="5" name="Rechteck 4"/>
                <p:cNvSpPr/>
                <p:nvPr/>
              </p:nvSpPr>
              <p:spPr>
                <a:xfrm>
                  <a:off x="1979711" y="5534223"/>
                  <a:ext cx="598588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de-DE" i="1" dirty="0">
                      <a:solidFill>
                        <a:srgbClr val="C00000"/>
                      </a:solidFill>
                    </a:rPr>
                    <a:t>Deutsch , Mathe, Englisch = alle E-Kurs + Französisch (3)</a:t>
                  </a:r>
                </a:p>
              </p:txBody>
            </p:sp>
          </p:grpSp>
          <p:pic>
            <p:nvPicPr>
              <p:cNvPr id="8" name="Bild 2" descr="Businessman Holding Key Yellow Stick Figure Theme Lizenzfrei ...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98" r="23958"/>
              <a:stretch/>
            </p:blipFill>
            <p:spPr bwMode="auto">
              <a:xfrm>
                <a:off x="7965593" y="299395"/>
                <a:ext cx="713294" cy="1545429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11" name="Gerade Verbindung 10"/>
            <p:cNvCxnSpPr/>
            <p:nvPr/>
          </p:nvCxnSpPr>
          <p:spPr>
            <a:xfrm>
              <a:off x="7524328" y="3689523"/>
              <a:ext cx="936104" cy="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896850" y="4069254"/>
              <a:ext cx="578806" cy="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CD01400-13CE-D133-70D2-DF3CEE8E2B12}"/>
                  </a:ext>
                </a:extLst>
              </p14:cNvPr>
              <p14:cNvContentPartPr/>
              <p14:nvPr/>
            </p14:nvContentPartPr>
            <p14:xfrm>
              <a:off x="7882382" y="2606802"/>
              <a:ext cx="577080" cy="104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CD01400-13CE-D133-70D2-DF3CEE8E2B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64742" y="2571162"/>
                <a:ext cx="6127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4375372-4F98-9645-B452-E5F25A6B23EC}"/>
                  </a:ext>
                </a:extLst>
              </p14:cNvPr>
              <p14:cNvContentPartPr/>
              <p14:nvPr/>
            </p14:nvContentPartPr>
            <p14:xfrm>
              <a:off x="986222" y="3000282"/>
              <a:ext cx="706320" cy="126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4375372-4F98-9645-B452-E5F25A6B23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8222" y="2964642"/>
                <a:ext cx="74196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911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Besuch des Hauptschulzweiges der Anne-Frank-Schule</a:t>
            </a:r>
          </a:p>
        </p:txBody>
      </p:sp>
      <p:pic>
        <p:nvPicPr>
          <p:cNvPr id="3" name="Picture 6" descr="D:\Digikamera\Anbau AFS\Schulgebäude_aktuell.jpg"/>
          <p:cNvPicPr/>
          <p:nvPr/>
        </p:nvPicPr>
        <p:blipFill rotWithShape="1">
          <a:blip r:embed="rId2" cstate="print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49" b="9713"/>
          <a:stretch/>
        </p:blipFill>
        <p:spPr bwMode="auto">
          <a:xfrm>
            <a:off x="1115616" y="4002196"/>
            <a:ext cx="3240360" cy="214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683568" y="1988840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Wenn ein Schüler </a:t>
            </a:r>
            <a:r>
              <a:rPr lang="de-DE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die Vorgaben </a:t>
            </a:r>
            <a:r>
              <a:rPr lang="de-DE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der Schlüssel </a:t>
            </a:r>
          </a:p>
          <a:p>
            <a:pPr algn="ctr"/>
            <a:r>
              <a:rPr lang="de-DE" sz="3200" b="1" dirty="0">
                <a:solidFill>
                  <a:srgbClr val="C00000"/>
                </a:solidFill>
              </a:rPr>
              <a:t>nicht erreicht</a:t>
            </a:r>
            <a:r>
              <a:rPr lang="de-DE" sz="3200" dirty="0"/>
              <a:t>, wird er / sie </a:t>
            </a:r>
          </a:p>
          <a:p>
            <a:pPr algn="ctr"/>
            <a:r>
              <a:rPr lang="de-DE" sz="3200" dirty="0"/>
              <a:t>den </a:t>
            </a:r>
            <a:r>
              <a:rPr lang="de-DE" sz="3200" b="1" dirty="0"/>
              <a:t>Hauptschul</a:t>
            </a:r>
            <a:r>
              <a:rPr lang="de-DE" sz="3200" dirty="0"/>
              <a:t>zweig der Klasse 8 bzw. 9 besuchen. </a:t>
            </a:r>
          </a:p>
        </p:txBody>
      </p:sp>
      <p:sp>
        <p:nvSpPr>
          <p:cNvPr id="6" name="Rechteck 5"/>
          <p:cNvSpPr/>
          <p:nvPr/>
        </p:nvSpPr>
        <p:spPr>
          <a:xfrm>
            <a:off x="4355976" y="4581128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Hauptschule in Niedersachsen = verstärkte Praxisorientierung</a:t>
            </a:r>
          </a:p>
        </p:txBody>
      </p:sp>
    </p:spTree>
    <p:extLst>
      <p:ext uri="{BB962C8B-B14F-4D97-AF65-F5344CB8AC3E}">
        <p14:creationId xmlns:p14="http://schemas.microsoft.com/office/powerpoint/2010/main" val="16978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Hauptschulabschlüsse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611560" y="3922859"/>
            <a:ext cx="8245424" cy="1238960"/>
            <a:chOff x="395536" y="3586691"/>
            <a:chExt cx="8245424" cy="1238960"/>
          </a:xfrm>
        </p:grpSpPr>
        <p:sp>
          <p:nvSpPr>
            <p:cNvPr id="8" name="Rechteck 7"/>
            <p:cNvSpPr/>
            <p:nvPr/>
          </p:nvSpPr>
          <p:spPr>
            <a:xfrm>
              <a:off x="1152128" y="3809988"/>
              <a:ext cx="748883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/>
                <a:t>            Sekundarabschluss I – </a:t>
              </a:r>
              <a:r>
                <a:rPr lang="de-DE" sz="2400" b="1" dirty="0"/>
                <a:t>Hauptschulabschluss nach </a:t>
              </a:r>
              <a:r>
                <a:rPr lang="de-DE" sz="2400" b="1" dirty="0">
                  <a:solidFill>
                    <a:srgbClr val="0070C0"/>
                  </a:solidFill>
                </a:rPr>
                <a:t>Klasse 10</a:t>
              </a:r>
            </a:p>
            <a:p>
              <a:endParaRPr lang="de-DE" dirty="0"/>
            </a:p>
            <a:p>
              <a:r>
                <a:rPr lang="de-DE" dirty="0"/>
                <a:t>Note 4 (ausreichend) in allen Fächern </a:t>
              </a:r>
              <a:r>
                <a:rPr lang="de-DE" dirty="0">
                  <a:sym typeface="Wingdings" pitchFamily="2" charset="2"/>
                </a:rPr>
                <a:t></a:t>
              </a:r>
              <a:r>
                <a:rPr lang="de-DE" dirty="0"/>
                <a:t> Hauptschulabschluss nach Klasse 10</a:t>
              </a:r>
            </a:p>
          </p:txBody>
        </p:sp>
        <p:pic>
          <p:nvPicPr>
            <p:cNvPr id="13" name="Grafik 12" descr="C:\Users\Anna\AppData\Local\Microsoft\Windows\Temporary Internet Files\Content.IE5\Z81VH8S7\clapping_hands_PNG37[1]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17"/>
            <a:stretch/>
          </p:blipFill>
          <p:spPr bwMode="auto">
            <a:xfrm>
              <a:off x="395536" y="3586691"/>
              <a:ext cx="1313557" cy="8696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uppieren 13"/>
          <p:cNvGrpSpPr/>
          <p:nvPr/>
        </p:nvGrpSpPr>
        <p:grpSpPr>
          <a:xfrm>
            <a:off x="489267" y="1672240"/>
            <a:ext cx="8112948" cy="1255787"/>
            <a:chOff x="491500" y="1988840"/>
            <a:chExt cx="8112948" cy="1255787"/>
          </a:xfrm>
        </p:grpSpPr>
        <p:sp>
          <p:nvSpPr>
            <p:cNvPr id="4" name="Rechteck 3"/>
            <p:cNvSpPr/>
            <p:nvPr/>
          </p:nvSpPr>
          <p:spPr>
            <a:xfrm>
              <a:off x="1259632" y="2167409"/>
              <a:ext cx="734481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b="1" dirty="0"/>
                <a:t>Hauptschulabschluss nach </a:t>
              </a:r>
              <a:r>
                <a:rPr lang="de-DE" sz="2800" b="1" dirty="0">
                  <a:solidFill>
                    <a:srgbClr val="0070C0"/>
                  </a:solidFill>
                </a:rPr>
                <a:t>Klasse 9</a:t>
              </a:r>
            </a:p>
            <a:p>
              <a:endParaRPr lang="de-DE" dirty="0"/>
            </a:p>
            <a:p>
              <a:r>
                <a:rPr lang="de-DE" dirty="0"/>
                <a:t>Note 4 (ausreichend) in allen Fächern </a:t>
              </a:r>
              <a:r>
                <a:rPr lang="de-DE" dirty="0">
                  <a:sym typeface="Wingdings" pitchFamily="2" charset="2"/>
                </a:rPr>
                <a:t></a:t>
              </a:r>
              <a:r>
                <a:rPr lang="de-DE" dirty="0"/>
                <a:t> Hauptschulabschluss nach Klasse 9 </a:t>
              </a:r>
            </a:p>
          </p:txBody>
        </p:sp>
        <p:pic>
          <p:nvPicPr>
            <p:cNvPr id="12" name="Grafik 11" descr="C:\Users\Anna\AppData\Local\Microsoft\Windows\Temporary Internet Files\Content.IE5\Z81VH8S7\clapping_hands_PNG37[1]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50"/>
            <a:stretch/>
          </p:blipFill>
          <p:spPr bwMode="auto">
            <a:xfrm>
              <a:off x="491500" y="1988840"/>
              <a:ext cx="780759" cy="7891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2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100" dirty="0"/>
              <a:t>Sekundarabschluss I, </a:t>
            </a:r>
            <a:br>
              <a:rPr lang="de-DE" sz="3100" dirty="0"/>
            </a:br>
            <a:r>
              <a:rPr lang="de-DE" b="1" dirty="0">
                <a:solidFill>
                  <a:srgbClr val="C00000"/>
                </a:solidFill>
              </a:rPr>
              <a:t>Realschulabschluss nach Klasse 10 HS</a:t>
            </a:r>
          </a:p>
        </p:txBody>
      </p:sp>
      <p:sp>
        <p:nvSpPr>
          <p:cNvPr id="6" name="Nach oben gekrümmtes Band 5"/>
          <p:cNvSpPr/>
          <p:nvPr/>
        </p:nvSpPr>
        <p:spPr>
          <a:xfrm>
            <a:off x="2771800" y="3573016"/>
            <a:ext cx="3888432" cy="45719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613698" y="1745238"/>
            <a:ext cx="7775404" cy="1553401"/>
            <a:chOff x="613698" y="1745238"/>
            <a:chExt cx="7775404" cy="1553401"/>
          </a:xfrm>
        </p:grpSpPr>
        <p:sp>
          <p:nvSpPr>
            <p:cNvPr id="4" name="Rechteck 3"/>
            <p:cNvSpPr/>
            <p:nvPr/>
          </p:nvSpPr>
          <p:spPr>
            <a:xfrm>
              <a:off x="1403647" y="1759756"/>
              <a:ext cx="6985455" cy="15388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2800" b="1" dirty="0"/>
                <a:t>    </a:t>
              </a:r>
              <a:r>
                <a:rPr lang="de-DE" sz="2400" b="1" dirty="0"/>
                <a:t>Sekundarabschluss I </a:t>
              </a:r>
              <a:r>
                <a:rPr lang="de-DE" sz="3200" b="1" dirty="0"/>
                <a:t>– </a:t>
              </a:r>
              <a:r>
                <a:rPr lang="de-DE" sz="3200" b="1" dirty="0">
                  <a:solidFill>
                    <a:srgbClr val="0070C0"/>
                  </a:solidFill>
                </a:rPr>
                <a:t>Realschulabschluss</a:t>
              </a:r>
            </a:p>
            <a:p>
              <a:pPr marL="342900" indent="-342900">
                <a:buFont typeface="+mj-lt"/>
                <a:buAutoNum type="arabicPeriod"/>
              </a:pPr>
              <a:endParaRPr lang="de-DE" sz="800" dirty="0">
                <a:solidFill>
                  <a:srgbClr val="C00000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de-DE" dirty="0">
                  <a:solidFill>
                    <a:srgbClr val="C00000"/>
                  </a:solidFill>
                </a:rPr>
                <a:t>E-Kurs</a:t>
              </a:r>
              <a:r>
                <a:rPr lang="de-DE" dirty="0"/>
                <a:t> mit mindestens der </a:t>
              </a:r>
              <a:r>
                <a:rPr lang="de-DE" dirty="0">
                  <a:solidFill>
                    <a:srgbClr val="FF0000"/>
                  </a:solidFill>
                </a:rPr>
                <a:t>Note 4 </a:t>
              </a:r>
              <a:r>
                <a:rPr lang="de-DE" dirty="0"/>
                <a:t>(ausreichend) abschließt.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DE" dirty="0"/>
                <a:t>Und alle </a:t>
              </a:r>
              <a:r>
                <a:rPr lang="de-DE" dirty="0">
                  <a:solidFill>
                    <a:srgbClr val="FF0000"/>
                  </a:solidFill>
                </a:rPr>
                <a:t>Pflicht</a:t>
              </a:r>
              <a:r>
                <a:rPr lang="de-DE" dirty="0"/>
                <a:t>fächer und </a:t>
              </a:r>
              <a:r>
                <a:rPr lang="de-DE" dirty="0">
                  <a:solidFill>
                    <a:srgbClr val="FF0000"/>
                  </a:solidFill>
                </a:rPr>
                <a:t>Wahlpflicht</a:t>
              </a:r>
              <a:r>
                <a:rPr lang="de-DE" dirty="0"/>
                <a:t>fächer im Durchschnitt mit der Note </a:t>
              </a:r>
              <a:r>
                <a:rPr lang="de-DE" dirty="0">
                  <a:solidFill>
                    <a:srgbClr val="FF0000"/>
                  </a:solidFill>
                </a:rPr>
                <a:t>3 (befriedigend</a:t>
              </a:r>
              <a:r>
                <a:rPr lang="de-DE" dirty="0"/>
                <a:t>) bewertet  sein.</a:t>
              </a:r>
            </a:p>
          </p:txBody>
        </p:sp>
        <p:pic>
          <p:nvPicPr>
            <p:cNvPr id="9" name="Grafik 8" descr="C:\Users\Anna\AppData\Local\Microsoft\Windows\Temporary Internet Files\Content.IE5\Z81VH8S7\clapping_hands_PNG37[1]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98" y="1745238"/>
              <a:ext cx="1080120" cy="4320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uppieren 9"/>
          <p:cNvGrpSpPr/>
          <p:nvPr/>
        </p:nvGrpSpPr>
        <p:grpSpPr>
          <a:xfrm>
            <a:off x="343576" y="3906209"/>
            <a:ext cx="8497575" cy="1772199"/>
            <a:chOff x="343576" y="3906209"/>
            <a:chExt cx="8497575" cy="1772199"/>
          </a:xfrm>
        </p:grpSpPr>
        <p:sp>
          <p:nvSpPr>
            <p:cNvPr id="5" name="Rechteck 4"/>
            <p:cNvSpPr/>
            <p:nvPr/>
          </p:nvSpPr>
          <p:spPr>
            <a:xfrm>
              <a:off x="1208303" y="3924082"/>
              <a:ext cx="763284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/>
                <a:t>          Sekundarabschluss I – </a:t>
              </a:r>
              <a:r>
                <a:rPr lang="de-DE" sz="2800" b="1" u="sng" dirty="0">
                  <a:solidFill>
                    <a:srgbClr val="0070C0"/>
                  </a:solidFill>
                </a:rPr>
                <a:t>Erweiterter</a:t>
              </a:r>
              <a:r>
                <a:rPr lang="de-DE" sz="2800" b="1" dirty="0">
                  <a:solidFill>
                    <a:srgbClr val="0070C0"/>
                  </a:solidFill>
                </a:rPr>
                <a:t> Realschulabschluss</a:t>
              </a:r>
              <a:endParaRPr lang="de-DE" sz="2800" b="1" dirty="0"/>
            </a:p>
            <a:p>
              <a:pPr marL="342900" indent="-342900">
                <a:buFont typeface="+mj-lt"/>
                <a:buAutoNum type="arabicPeriod"/>
              </a:pPr>
              <a:endParaRPr lang="de-DE" sz="800" dirty="0">
                <a:solidFill>
                  <a:srgbClr val="C00000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de-DE" dirty="0">
                  <a:solidFill>
                    <a:srgbClr val="C00000"/>
                  </a:solidFill>
                </a:rPr>
                <a:t>E-Kurs</a:t>
              </a:r>
              <a:r>
                <a:rPr lang="de-DE" dirty="0"/>
                <a:t> mit mindestens der </a:t>
              </a:r>
              <a:r>
                <a:rPr lang="de-DE" dirty="0">
                  <a:solidFill>
                    <a:srgbClr val="C00000"/>
                  </a:solidFill>
                </a:rPr>
                <a:t>Note 2 </a:t>
              </a:r>
              <a:r>
                <a:rPr lang="de-DE" dirty="0"/>
                <a:t>(gut) abschließt.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DE" dirty="0"/>
                <a:t>Weiteres Fach </a:t>
              </a:r>
              <a:r>
                <a:rPr lang="de-DE" dirty="0">
                  <a:solidFill>
                    <a:srgbClr val="C00000"/>
                  </a:solidFill>
                </a:rPr>
                <a:t>E-Kurs</a:t>
              </a:r>
              <a:r>
                <a:rPr lang="de-DE" dirty="0"/>
                <a:t> mit mindestens der </a:t>
              </a:r>
              <a:r>
                <a:rPr lang="de-DE" dirty="0">
                  <a:solidFill>
                    <a:srgbClr val="C00000"/>
                  </a:solidFill>
                </a:rPr>
                <a:t>Note 3</a:t>
              </a:r>
              <a:r>
                <a:rPr lang="de-DE" dirty="0"/>
                <a:t> (befriedigend) abschließt.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de-DE" dirty="0"/>
                <a:t>Alle Deine </a:t>
              </a:r>
              <a:r>
                <a:rPr lang="de-DE" dirty="0">
                  <a:solidFill>
                    <a:srgbClr val="C00000"/>
                  </a:solidFill>
                </a:rPr>
                <a:t>Pflicht</a:t>
              </a:r>
              <a:r>
                <a:rPr lang="de-DE" dirty="0"/>
                <a:t>fächer und </a:t>
              </a:r>
              <a:r>
                <a:rPr lang="de-DE" dirty="0">
                  <a:solidFill>
                    <a:srgbClr val="C00000"/>
                  </a:solidFill>
                </a:rPr>
                <a:t>Wahlpflicht</a:t>
              </a:r>
              <a:r>
                <a:rPr lang="de-DE" dirty="0"/>
                <a:t>fächer im Durchschnitt mit der </a:t>
              </a:r>
              <a:r>
                <a:rPr lang="de-DE" dirty="0">
                  <a:solidFill>
                    <a:srgbClr val="C00000"/>
                  </a:solidFill>
                </a:rPr>
                <a:t>Note 2 (gut</a:t>
              </a:r>
              <a:r>
                <a:rPr lang="de-DE" dirty="0"/>
                <a:t>) bewertet sind. </a:t>
              </a:r>
            </a:p>
          </p:txBody>
        </p:sp>
        <p:pic>
          <p:nvPicPr>
            <p:cNvPr id="11" name="Grafik 10" descr="C:\Users\Anna\AppData\Local\Microsoft\Windows\Temporary Internet Files\Content.IE5\5GR8R2Q5\clapping_hands_PNG27[1]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" t="6915" r="2597" b="9043"/>
            <a:stretch/>
          </p:blipFill>
          <p:spPr bwMode="auto">
            <a:xfrm>
              <a:off x="343576" y="3906209"/>
              <a:ext cx="1401593" cy="5405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61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Zusammenfassung:</a:t>
            </a:r>
            <a:br>
              <a:rPr lang="de-DE" dirty="0"/>
            </a:br>
            <a:r>
              <a:rPr lang="de-DE" dirty="0"/>
              <a:t> </a:t>
            </a:r>
            <a:r>
              <a:rPr lang="de-DE" sz="4000" b="1" dirty="0">
                <a:solidFill>
                  <a:srgbClr val="C00000"/>
                </a:solidFill>
              </a:rPr>
              <a:t>Mögliche Abschlüsse Hauptschulzweig</a:t>
            </a:r>
          </a:p>
        </p:txBody>
      </p:sp>
      <p:sp>
        <p:nvSpPr>
          <p:cNvPr id="4" name="Rechteck 3"/>
          <p:cNvSpPr/>
          <p:nvPr/>
        </p:nvSpPr>
        <p:spPr>
          <a:xfrm>
            <a:off x="1052737" y="1628800"/>
            <a:ext cx="734481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800" b="1" dirty="0"/>
              <a:t>Hauptschul</a:t>
            </a:r>
            <a:r>
              <a:rPr lang="de-DE" sz="2800" dirty="0"/>
              <a:t>abschluss nach Klasse 9</a:t>
            </a:r>
          </a:p>
          <a:p>
            <a:r>
              <a:rPr lang="de-DE" sz="2800" dirty="0"/>
              <a:t>-----------------------------------------------------------------</a:t>
            </a:r>
          </a:p>
          <a:p>
            <a:r>
              <a:rPr lang="de-DE" sz="1400" i="1" dirty="0"/>
              <a:t>Besuch Klasse 10 freiwillig</a:t>
            </a:r>
          </a:p>
          <a:p>
            <a:endParaRPr lang="de-DE" sz="10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800" b="1" dirty="0"/>
              <a:t>Hauptschul</a:t>
            </a:r>
            <a:r>
              <a:rPr lang="de-DE" sz="2800" dirty="0"/>
              <a:t>abschluss nach Klasse 10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800" b="1" dirty="0"/>
              <a:t>Realschul</a:t>
            </a:r>
            <a:r>
              <a:rPr lang="de-DE" sz="2800" dirty="0"/>
              <a:t>abschluss nach Klasse 10 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800" b="1" dirty="0"/>
              <a:t>Erweiterter Realschul</a:t>
            </a:r>
            <a:r>
              <a:rPr lang="de-DE" sz="2800" dirty="0"/>
              <a:t>abschluss nach Klasse 10</a:t>
            </a:r>
          </a:p>
        </p:txBody>
      </p:sp>
      <p:sp>
        <p:nvSpPr>
          <p:cNvPr id="5" name="Rechteck 4"/>
          <p:cNvSpPr/>
          <p:nvPr/>
        </p:nvSpPr>
        <p:spPr>
          <a:xfrm>
            <a:off x="1403648" y="4902815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Berechtigt zum Besuch der Einführungsphase der </a:t>
            </a:r>
            <a:r>
              <a:rPr lang="de-DE" b="1" dirty="0">
                <a:solidFill>
                  <a:srgbClr val="C00000"/>
                </a:solidFill>
              </a:rPr>
              <a:t>gymnasialen Oberstufe </a:t>
            </a:r>
            <a:r>
              <a:rPr lang="de-DE" dirty="0"/>
              <a:t>des allgemein bildenden Gymnasiums (10. Schuljahrgang) sowie eines beruflichen Gymnasiums (11. Schuljahrgang) </a:t>
            </a:r>
          </a:p>
        </p:txBody>
      </p:sp>
    </p:spTree>
    <p:extLst>
      <p:ext uri="{BB962C8B-B14F-4D97-AF65-F5344CB8AC3E}">
        <p14:creationId xmlns:p14="http://schemas.microsoft.com/office/powerpoint/2010/main" val="63417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835696" y="4774476"/>
            <a:ext cx="554461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Besten Dank für Ihre Aufmerksamkeit</a:t>
            </a:r>
            <a:r>
              <a:rPr lang="de-DE" sz="2400" dirty="0"/>
              <a:t>.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911425" y="692696"/>
            <a:ext cx="6880993" cy="3855344"/>
            <a:chOff x="911425" y="692696"/>
            <a:chExt cx="6880993" cy="3855344"/>
          </a:xfrm>
        </p:grpSpPr>
        <p:grpSp>
          <p:nvGrpSpPr>
            <p:cNvPr id="3" name="Gruppieren 2"/>
            <p:cNvGrpSpPr/>
            <p:nvPr/>
          </p:nvGrpSpPr>
          <p:grpSpPr>
            <a:xfrm>
              <a:off x="937209" y="692696"/>
              <a:ext cx="6855209" cy="3855344"/>
              <a:chOff x="937209" y="692696"/>
              <a:chExt cx="6855209" cy="3855344"/>
            </a:xfrm>
          </p:grpSpPr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209" y="692696"/>
                <a:ext cx="6829425" cy="10810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Rechteck 4"/>
              <p:cNvSpPr/>
              <p:nvPr/>
            </p:nvSpPr>
            <p:spPr>
              <a:xfrm>
                <a:off x="937209" y="3840154"/>
                <a:ext cx="685520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2000" b="1" dirty="0"/>
                  <a:t>Bei Fragen zur Berechnung oder sonstigem stehen wir Ihnen gerne zur Verfügung. </a:t>
                </a:r>
              </a:p>
            </p:txBody>
          </p:sp>
        </p:grpSp>
        <p:pic>
          <p:nvPicPr>
            <p:cNvPr id="12293" name="Picture 5" descr="http://www.afs-meppen.de/wp-content/uploads/2016/09/Slider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425" y="1858880"/>
              <a:ext cx="6855209" cy="198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915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Thema:</a:t>
            </a:r>
            <a:br>
              <a:rPr lang="de-DE" dirty="0"/>
            </a:br>
            <a:r>
              <a:rPr lang="de-DE" sz="4000" b="1" dirty="0">
                <a:solidFill>
                  <a:srgbClr val="C00000"/>
                </a:solidFill>
              </a:rPr>
              <a:t>Rückkehr </a:t>
            </a:r>
            <a:r>
              <a:rPr lang="de-DE" sz="2200" b="1" dirty="0">
                <a:solidFill>
                  <a:srgbClr val="C00000"/>
                </a:solidFill>
              </a:rPr>
              <a:t>in den </a:t>
            </a:r>
            <a:r>
              <a:rPr lang="de-DE" sz="4000" b="1" dirty="0">
                <a:solidFill>
                  <a:srgbClr val="C00000"/>
                </a:solidFill>
              </a:rPr>
              <a:t>schulformbezogene Klassen</a:t>
            </a:r>
            <a:br>
              <a:rPr lang="de-DE" sz="4000" b="1" dirty="0">
                <a:solidFill>
                  <a:srgbClr val="C00000"/>
                </a:solidFill>
              </a:rPr>
            </a:br>
            <a:r>
              <a:rPr lang="de-DE" sz="2000" b="1" dirty="0">
                <a:solidFill>
                  <a:srgbClr val="C00000"/>
                </a:solidFill>
              </a:rPr>
              <a:t>nach Klasse 7/8 im Schuljahr 2023/24</a:t>
            </a:r>
            <a:endParaRPr lang="de-DE" sz="4000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988840"/>
            <a:ext cx="7776864" cy="3877891"/>
          </a:xfrm>
        </p:spPr>
        <p:txBody>
          <a:bodyPr>
            <a:normAutofit fontScale="85000" lnSpcReduction="20000"/>
          </a:bodyPr>
          <a:lstStyle/>
          <a:p>
            <a:r>
              <a:rPr lang="de-DE" b="1" dirty="0"/>
              <a:t>Organisation</a:t>
            </a:r>
            <a:r>
              <a:rPr lang="de-DE" dirty="0"/>
              <a:t> </a:t>
            </a:r>
            <a:r>
              <a:rPr lang="de-DE" sz="2400" dirty="0"/>
              <a:t>des Unterrichts</a:t>
            </a:r>
            <a:r>
              <a:rPr lang="de-DE" dirty="0"/>
              <a:t> der Klassen 5 – 10</a:t>
            </a:r>
          </a:p>
          <a:p>
            <a:pPr marL="0" indent="0">
              <a:buNone/>
            </a:pPr>
            <a:r>
              <a:rPr lang="de-DE" sz="1400" dirty="0"/>
              <a:t>	</a:t>
            </a:r>
          </a:p>
          <a:p>
            <a:r>
              <a:rPr lang="de-DE" dirty="0"/>
              <a:t>Informationen zum Wechsel in den  </a:t>
            </a:r>
            <a:r>
              <a:rPr lang="de-DE" b="1" dirty="0"/>
              <a:t>Realschulzweig</a:t>
            </a:r>
            <a:r>
              <a:rPr lang="de-DE" dirty="0"/>
              <a:t> incl. Erlass	</a:t>
            </a:r>
          </a:p>
          <a:p>
            <a:pPr marL="0" indent="0">
              <a:buNone/>
            </a:pPr>
            <a:endParaRPr lang="de-DE" sz="1400" dirty="0"/>
          </a:p>
          <a:p>
            <a:r>
              <a:rPr lang="de-DE" dirty="0"/>
              <a:t>Informationen zum Übergang zum Gymnasium incl. Erlass</a:t>
            </a:r>
          </a:p>
          <a:p>
            <a:endParaRPr lang="de-DE" sz="1300" dirty="0"/>
          </a:p>
          <a:p>
            <a:r>
              <a:rPr lang="de-DE" dirty="0"/>
              <a:t>Besuch des Hauptschulzweiges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Mögliche Schulabschlüsse</a:t>
            </a:r>
          </a:p>
          <a:p>
            <a:pPr marL="0" indent="0">
              <a:buNone/>
            </a:pP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41766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99591" y="349118"/>
            <a:ext cx="712879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2800" b="1" u="sng" dirty="0">
                <a:ea typeface="Calibri"/>
                <a:cs typeface="Times New Roman"/>
              </a:rPr>
              <a:t>Organisation</a:t>
            </a:r>
            <a:r>
              <a:rPr lang="de-DE" sz="2800" b="1" dirty="0">
                <a:ea typeface="Calibri"/>
                <a:cs typeface="Times New Roman"/>
              </a:rPr>
              <a:t> des Unterrichts Klassen 5 - 10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4305A03-8197-7859-0069-1352CF96EBBE}"/>
              </a:ext>
            </a:extLst>
          </p:cNvPr>
          <p:cNvSpPr txBox="1"/>
          <p:nvPr/>
        </p:nvSpPr>
        <p:spPr>
          <a:xfrm>
            <a:off x="971600" y="1916832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/>
              <a:t>Klassen 5 - 7 bzw. 5 – 8</a:t>
            </a:r>
            <a:r>
              <a:rPr lang="de-DE" sz="2200" dirty="0"/>
              <a:t>: </a:t>
            </a:r>
            <a:r>
              <a:rPr lang="de-DE" sz="2200" b="1" dirty="0">
                <a:solidFill>
                  <a:srgbClr val="FF0000"/>
                </a:solidFill>
              </a:rPr>
              <a:t>Jahrgang</a:t>
            </a:r>
            <a:r>
              <a:rPr lang="de-DE" sz="2200" dirty="0"/>
              <a:t>sbezogener Unterricht,</a:t>
            </a:r>
          </a:p>
          <a:p>
            <a:r>
              <a:rPr lang="de-DE" sz="2200" dirty="0"/>
              <a:t> 		               keine Unterscheidung in HS bzw. RS</a:t>
            </a:r>
          </a:p>
          <a:p>
            <a:r>
              <a:rPr lang="de-DE" sz="2200" dirty="0"/>
              <a:t>                                           Besuch </a:t>
            </a:r>
            <a:r>
              <a:rPr lang="de-DE" sz="2200" b="1" dirty="0">
                <a:solidFill>
                  <a:srgbClr val="FF0000"/>
                </a:solidFill>
              </a:rPr>
              <a:t>E</a:t>
            </a:r>
            <a:r>
              <a:rPr lang="de-DE" sz="2200" dirty="0"/>
              <a:t>rweiterungskurs und </a:t>
            </a:r>
            <a:r>
              <a:rPr lang="de-DE" sz="2200" b="1" dirty="0">
                <a:solidFill>
                  <a:srgbClr val="FF0000"/>
                </a:solidFill>
              </a:rPr>
              <a:t>G</a:t>
            </a:r>
            <a:r>
              <a:rPr lang="de-DE" sz="2200" dirty="0"/>
              <a:t>rundkurs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8ABDD8-BB96-974E-EF32-18016CB5A496}"/>
              </a:ext>
            </a:extLst>
          </p:cNvPr>
          <p:cNvSpPr txBox="1"/>
          <p:nvPr/>
        </p:nvSpPr>
        <p:spPr>
          <a:xfrm>
            <a:off x="889174" y="4004689"/>
            <a:ext cx="771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/>
              <a:t>Klassen 8 – 10 bzw. 9 – 10</a:t>
            </a:r>
            <a:r>
              <a:rPr lang="de-DE" sz="2200" dirty="0"/>
              <a:t>: </a:t>
            </a:r>
            <a:r>
              <a:rPr lang="de-DE" sz="2200" b="1" dirty="0">
                <a:solidFill>
                  <a:srgbClr val="FF0000"/>
                </a:solidFill>
              </a:rPr>
              <a:t>Schulform</a:t>
            </a:r>
            <a:r>
              <a:rPr lang="de-DE" sz="2200" dirty="0"/>
              <a:t>bezogener Unterricht</a:t>
            </a:r>
          </a:p>
          <a:p>
            <a:r>
              <a:rPr lang="de-DE" sz="2200" dirty="0"/>
              <a:t>			</a:t>
            </a:r>
            <a:r>
              <a:rPr lang="de-DE" sz="2200" b="1" dirty="0">
                <a:solidFill>
                  <a:schemeClr val="accent4">
                    <a:lumMod val="75000"/>
                  </a:schemeClr>
                </a:solidFill>
              </a:rPr>
              <a:t>      Haupt</a:t>
            </a:r>
            <a:r>
              <a:rPr lang="de-DE" sz="2200" dirty="0"/>
              <a:t>schulzweig und </a:t>
            </a:r>
            <a:r>
              <a:rPr lang="de-DE" sz="2200" b="1" dirty="0">
                <a:solidFill>
                  <a:schemeClr val="accent4">
                    <a:lumMod val="75000"/>
                  </a:schemeClr>
                </a:solidFill>
              </a:rPr>
              <a:t>Real</a:t>
            </a:r>
            <a:r>
              <a:rPr lang="de-DE" sz="2200" dirty="0"/>
              <a:t>schulzweig</a:t>
            </a:r>
          </a:p>
        </p:txBody>
      </p:sp>
    </p:spTree>
    <p:extLst>
      <p:ext uri="{BB962C8B-B14F-4D97-AF65-F5344CB8AC3E}">
        <p14:creationId xmlns:p14="http://schemas.microsoft.com/office/powerpoint/2010/main" val="345214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80656"/>
            <a:ext cx="7772400" cy="1470025"/>
          </a:xfrm>
        </p:spPr>
        <p:txBody>
          <a:bodyPr>
            <a:noAutofit/>
          </a:bodyPr>
          <a:lstStyle/>
          <a:p>
            <a:r>
              <a:rPr lang="de-DE" sz="2800" b="1" dirty="0"/>
              <a:t>Organisation des Unterrichts der Klassen 5 - 10</a:t>
            </a:r>
            <a:br>
              <a:rPr lang="de-DE" sz="2800" b="1" dirty="0"/>
            </a:br>
            <a:endParaRPr lang="de-DE" sz="28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713920" y="4837309"/>
            <a:ext cx="6089000" cy="1978760"/>
            <a:chOff x="1713920" y="4837309"/>
            <a:chExt cx="6089000" cy="1978760"/>
          </a:xfrm>
        </p:grpSpPr>
        <p:sp>
          <p:nvSpPr>
            <p:cNvPr id="10" name="Untertitel 2"/>
            <p:cNvSpPr txBox="1">
              <a:spLocks/>
            </p:cNvSpPr>
            <p:nvPr/>
          </p:nvSpPr>
          <p:spPr>
            <a:xfrm>
              <a:off x="1713920" y="4933212"/>
              <a:ext cx="5422338" cy="14401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br>
                <a:rPr lang="de-DE" sz="2800" dirty="0"/>
              </a:br>
              <a:br>
                <a:rPr lang="de-DE" sz="2800" dirty="0"/>
              </a:br>
              <a:r>
                <a:rPr lang="de-DE" sz="2800" dirty="0"/>
                <a:t> </a:t>
              </a:r>
              <a:r>
                <a:rPr lang="de-DE" sz="2800" b="1" dirty="0"/>
                <a:t>Welche Kriterien berechtigen zum </a:t>
              </a:r>
              <a:br>
                <a:rPr lang="de-DE" sz="2800" b="1" dirty="0"/>
              </a:br>
              <a:r>
                <a:rPr lang="de-DE" sz="2800" b="1" dirty="0"/>
                <a:t> Besuch des Realschulzweiges?</a:t>
              </a:r>
              <a:br>
                <a:rPr lang="de-DE" sz="2800" b="1" dirty="0"/>
              </a:br>
              <a:endParaRPr lang="de-DE" sz="2800" b="1" dirty="0"/>
            </a:p>
          </p:txBody>
        </p:sp>
        <p:pic>
          <p:nvPicPr>
            <p:cNvPr id="11" name="Bild 1" descr="Strichmännchen Mit Einem Schlüssel Lizenzfrei Nutzbare ...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3" r="17677"/>
            <a:stretch/>
          </p:blipFill>
          <p:spPr bwMode="auto">
            <a:xfrm>
              <a:off x="6689898" y="4837309"/>
              <a:ext cx="1113022" cy="19787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E066945-EB57-144F-C398-EDF03FB6E7A4}"/>
              </a:ext>
            </a:extLst>
          </p:cNvPr>
          <p:cNvGrpSpPr/>
          <p:nvPr/>
        </p:nvGrpSpPr>
        <p:grpSpPr>
          <a:xfrm>
            <a:off x="448855" y="1124941"/>
            <a:ext cx="8246289" cy="3496541"/>
            <a:chOff x="539552" y="1392697"/>
            <a:chExt cx="8246289" cy="3496541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539552" y="1392697"/>
              <a:ext cx="8246289" cy="3496541"/>
              <a:chOff x="481761" y="1340768"/>
              <a:chExt cx="8246289" cy="3496541"/>
            </a:xfrm>
          </p:grpSpPr>
          <p:grpSp>
            <p:nvGrpSpPr>
              <p:cNvPr id="6" name="Gruppieren 5"/>
              <p:cNvGrpSpPr/>
              <p:nvPr/>
            </p:nvGrpSpPr>
            <p:grpSpPr>
              <a:xfrm>
                <a:off x="481761" y="1412776"/>
                <a:ext cx="8246289" cy="3424533"/>
                <a:chOff x="481761" y="2003575"/>
                <a:chExt cx="8246289" cy="3424533"/>
              </a:xfrm>
            </p:grpSpPr>
            <p:pic>
              <p:nvPicPr>
                <p:cNvPr id="4" name="Grafik 3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  <a14:imgEffect>
                            <a14:brightnessContrast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5776" y="2003575"/>
                  <a:ext cx="6172274" cy="3424533"/>
                </a:xfrm>
                <a:prstGeom prst="rect">
                  <a:avLst/>
                </a:prstGeom>
              </p:spPr>
            </p:pic>
            <p:pic>
              <p:nvPicPr>
                <p:cNvPr id="5" name="Picture 11" descr="D:\Präsentationen\Anne-Frank 2.jpg"/>
                <p:cNvPicPr/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761" y="2075583"/>
                  <a:ext cx="2226044" cy="335252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sp>
            <p:nvSpPr>
              <p:cNvPr id="3" name="Rechteck 2"/>
              <p:cNvSpPr/>
              <p:nvPr/>
            </p:nvSpPr>
            <p:spPr>
              <a:xfrm>
                <a:off x="5868143" y="1844824"/>
                <a:ext cx="1331653" cy="2880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/>
                  <a:t>Hauptschulzweig</a:t>
                </a:r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5914756" y="2378238"/>
                <a:ext cx="1331653" cy="2880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/>
                  <a:t>Hauptschulzweig</a:t>
                </a:r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4583103" y="1556792"/>
                <a:ext cx="1331653" cy="110947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b="1" dirty="0"/>
                  <a:t>Realschulzweig:</a:t>
                </a:r>
              </a:p>
              <a:p>
                <a:pPr algn="ctr"/>
                <a:endParaRPr lang="de-DE" sz="1200" dirty="0"/>
              </a:p>
              <a:p>
                <a:pPr algn="ctr"/>
                <a:r>
                  <a:rPr lang="de-DE" sz="1200" dirty="0"/>
                  <a:t>Keine  </a:t>
                </a:r>
                <a:r>
                  <a:rPr lang="de-DE" sz="1200" dirty="0" err="1"/>
                  <a:t>Lstg</a:t>
                </a:r>
                <a:r>
                  <a:rPr lang="de-DE" sz="1200" dirty="0"/>
                  <a:t> - Differenzierung</a:t>
                </a:r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5949472" y="1340768"/>
                <a:ext cx="2582968" cy="28803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/>
                  <a:t>Hauptschulzweig</a:t>
                </a:r>
              </a:p>
            </p:txBody>
          </p:sp>
          <p:cxnSp>
            <p:nvCxnSpPr>
              <p:cNvPr id="18" name="Gerade Verbindung 17"/>
              <p:cNvCxnSpPr/>
              <p:nvPr/>
            </p:nvCxnSpPr>
            <p:spPr>
              <a:xfrm>
                <a:off x="2631790" y="2691890"/>
                <a:ext cx="590065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B2438B1-8FEE-C1C9-B44C-57024EA66BAF}"/>
                </a:ext>
              </a:extLst>
            </p:cNvPr>
            <p:cNvSpPr/>
            <p:nvPr/>
          </p:nvSpPr>
          <p:spPr>
            <a:xfrm>
              <a:off x="2613568" y="3171030"/>
              <a:ext cx="3974656" cy="25796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Achtung Änderung 2023/24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91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827584" y="3501008"/>
            <a:ext cx="7721497" cy="2854751"/>
            <a:chOff x="0" y="0"/>
            <a:chExt cx="9538658" cy="3117742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458" y="223342"/>
              <a:ext cx="7128000" cy="2894400"/>
            </a:xfrm>
            <a:prstGeom prst="rect">
              <a:avLst/>
            </a:prstGeom>
          </p:spPr>
        </p:pic>
        <p:sp>
          <p:nvSpPr>
            <p:cNvPr id="6" name="Nach oben gebogener Pfeil 5"/>
            <p:cNvSpPr/>
            <p:nvPr/>
          </p:nvSpPr>
          <p:spPr>
            <a:xfrm rot="5400000">
              <a:off x="-378142" y="378142"/>
              <a:ext cx="2159000" cy="1402715"/>
            </a:xfrm>
            <a:prstGeom prst="bentUpArrow">
              <a:avLst>
                <a:gd name="adj1" fmla="val 30266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7862258" y="928942"/>
              <a:ext cx="1676400" cy="1564005"/>
              <a:chOff x="0" y="0"/>
              <a:chExt cx="1676400" cy="1564005"/>
            </a:xfrm>
          </p:grpSpPr>
          <p:pic>
            <p:nvPicPr>
              <p:cNvPr id="8" name="Bild 4" descr="Llave en apertura de ojo de cerradura candado cerrado dibujos ...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25" t="20573" r="23177" b="19529"/>
              <a:stretch/>
            </p:blipFill>
            <p:spPr bwMode="auto">
              <a:xfrm>
                <a:off x="49306" y="0"/>
                <a:ext cx="1568824" cy="153296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" name="Rechteck 8"/>
              <p:cNvSpPr/>
              <p:nvPr/>
            </p:nvSpPr>
            <p:spPr>
              <a:xfrm>
                <a:off x="0" y="1219200"/>
                <a:ext cx="1676400" cy="34480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de-DE" sz="1200" b="1">
                    <a:effectLst/>
                    <a:latin typeface="Calibri"/>
                    <a:ea typeface="Calibri"/>
                    <a:cs typeface="Times New Roman"/>
                  </a:rPr>
                  <a:t>Zugang Realschulzweig</a:t>
                </a:r>
                <a:endParaRPr lang="de-DE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614935"/>
              </p:ext>
            </p:extLst>
          </p:nvPr>
        </p:nvGraphicFramePr>
        <p:xfrm>
          <a:off x="683568" y="1340768"/>
          <a:ext cx="8232414" cy="1951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</a:rPr>
                        <a:t>1. der Nebenfächer 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81" marR="6098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</a:rPr>
                        <a:t>2. der Hauptfächer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81" marR="60981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500" dirty="0">
                          <a:effectLst/>
                        </a:rPr>
                        <a:t>muss</a:t>
                      </a:r>
                      <a:r>
                        <a:rPr lang="de-DE" sz="3200" dirty="0">
                          <a:effectLst/>
                        </a:rPr>
                        <a:t> </a:t>
                      </a:r>
                      <a:r>
                        <a:rPr lang="de-DE" sz="3200" u="sng" dirty="0">
                          <a:effectLst/>
                        </a:rPr>
                        <a:t>imme</a:t>
                      </a:r>
                      <a:r>
                        <a:rPr lang="de-DE" sz="3200" dirty="0">
                          <a:effectLst/>
                        </a:rPr>
                        <a:t>r</a:t>
                      </a:r>
                      <a:endParaRPr lang="de-DE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500" u="sng" dirty="0">
                          <a:effectLst/>
                        </a:rPr>
                        <a:t>mindestens 3,5</a:t>
                      </a:r>
                      <a:r>
                        <a:rPr lang="de-DE" sz="2500" dirty="0">
                          <a:effectLst/>
                        </a:rPr>
                        <a:t> sein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81" marR="609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de-DE" sz="3200" dirty="0">
                          <a:effectLst/>
                        </a:rPr>
                        <a:t>    Hier gibt es zwei Vorgaben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de-DE" sz="1600" dirty="0">
                          <a:effectLst/>
                        </a:rPr>
                        <a:t>(4 Schlüssel).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81" marR="609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695106" y="332656"/>
            <a:ext cx="6823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u="sng" dirty="0">
                <a:solidFill>
                  <a:srgbClr val="C00000"/>
                </a:solidFill>
              </a:rPr>
              <a:t>Notendurchschnitt</a:t>
            </a:r>
            <a:endParaRPr lang="de-DE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4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3068960"/>
            <a:ext cx="8064896" cy="2376264"/>
          </a:xfrm>
        </p:spPr>
        <p:txBody>
          <a:bodyPr>
            <a:normAutofit fontScale="92500"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sz="3400" dirty="0">
                <a:solidFill>
                  <a:srgbClr val="C00000"/>
                </a:solidFill>
              </a:rPr>
              <a:t>E – Kurs </a:t>
            </a:r>
            <a:r>
              <a:rPr lang="de-DE" sz="2600" dirty="0"/>
              <a:t>(Erweiterungskurs</a:t>
            </a:r>
            <a:r>
              <a:rPr lang="de-DE" sz="3400" dirty="0"/>
              <a:t>) oder </a:t>
            </a:r>
            <a:r>
              <a:rPr lang="de-DE" sz="3400" dirty="0">
                <a:solidFill>
                  <a:srgbClr val="C00000"/>
                </a:solidFill>
              </a:rPr>
              <a:t>G – Kurs</a:t>
            </a:r>
            <a:r>
              <a:rPr lang="de-DE" sz="3400" dirty="0"/>
              <a:t> </a:t>
            </a:r>
            <a:r>
              <a:rPr lang="de-DE" sz="2600" dirty="0"/>
              <a:t>(Grundkurs). </a:t>
            </a: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 </a:t>
            </a:r>
            <a:r>
              <a:rPr lang="de-DE" dirty="0"/>
              <a:t> </a:t>
            </a:r>
            <a:r>
              <a:rPr lang="de-DE" b="1" u="sng" dirty="0"/>
              <a:t>die Basis </a:t>
            </a:r>
            <a:r>
              <a:rPr lang="de-DE" dirty="0"/>
              <a:t>für den Besuch des Realschulzweigs.</a:t>
            </a: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28328"/>
              </p:ext>
            </p:extLst>
          </p:nvPr>
        </p:nvGraphicFramePr>
        <p:xfrm>
          <a:off x="1475656" y="522291"/>
          <a:ext cx="4896889" cy="2274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0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212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</a:rPr>
                        <a:t>2. Vorgabe:  Hauptfächer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Deutsch, Mathematik</a:t>
                      </a:r>
                      <a:r>
                        <a:rPr lang="de-DE" sz="2000" baseline="0" dirty="0">
                          <a:effectLst/>
                        </a:rPr>
                        <a:t> und Englisch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81" marR="60981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endParaRPr lang="de-DE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de-DE" sz="3200" dirty="0">
                          <a:effectLst/>
                        </a:rPr>
                        <a:t> Hier gibt es zwei Vorgaben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de-DE" sz="1600" dirty="0">
                          <a:effectLst/>
                        </a:rPr>
                        <a:t>= 4 Schlüssel.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81" marR="60981" marT="0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Pfeil nach unten 5"/>
          <p:cNvSpPr/>
          <p:nvPr/>
        </p:nvSpPr>
        <p:spPr>
          <a:xfrm rot="17963255">
            <a:off x="4613111" y="2277142"/>
            <a:ext cx="271562" cy="1905939"/>
          </a:xfrm>
          <a:prstGeom prst="downArrow">
            <a:avLst>
              <a:gd name="adj1" fmla="val 1830"/>
              <a:gd name="adj2" fmla="val 5000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7" name="Grafik 6" descr="C:\Users\Anna\AppData\Local\Microsoft\Windows\Temporary Internet Files\Content.IE5\Z81VH8S7\pruefung-examen-stress-agnes-karikaturen-gratis-comic-clipart-hd-wm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03390"/>
            <a:ext cx="2094607" cy="20771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 nach unten 7"/>
          <p:cNvSpPr/>
          <p:nvPr/>
        </p:nvSpPr>
        <p:spPr>
          <a:xfrm rot="3716280">
            <a:off x="2811085" y="2210022"/>
            <a:ext cx="271562" cy="2092112"/>
          </a:xfrm>
          <a:prstGeom prst="downArrow">
            <a:avLst>
              <a:gd name="adj1" fmla="val 1830"/>
              <a:gd name="adj2" fmla="val 5000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93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840760" cy="936104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	Überwiegend E – Kurse </a:t>
            </a:r>
            <a:br>
              <a:rPr lang="de-DE" b="1" dirty="0">
                <a:solidFill>
                  <a:srgbClr val="C00000"/>
                </a:solidFill>
              </a:rPr>
            </a:br>
            <a:endParaRPr lang="de-DE" sz="1300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1" y="1268760"/>
            <a:ext cx="7143650" cy="223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995245" y="3717032"/>
            <a:ext cx="7463924" cy="2542747"/>
            <a:chOff x="995245" y="3717032"/>
            <a:chExt cx="7463924" cy="254274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245" y="3717032"/>
              <a:ext cx="7031876" cy="2049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hteck 3"/>
            <p:cNvSpPr/>
            <p:nvPr/>
          </p:nvSpPr>
          <p:spPr>
            <a:xfrm>
              <a:off x="3347864" y="5613448"/>
              <a:ext cx="51113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/>
                <a:t>Anmerkung: Eine </a:t>
              </a:r>
              <a:r>
                <a:rPr lang="de-DE" b="1" dirty="0"/>
                <a:t>Note im G-Kurs </a:t>
              </a:r>
              <a:r>
                <a:rPr lang="de-DE" dirty="0"/>
                <a:t>wird als eine um eine Stufe schlechtere Note im E-Kurs gerechnet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1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79296" cy="576064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Erlass: </a:t>
            </a:r>
            <a:r>
              <a:rPr lang="de-DE" sz="4000" b="1" dirty="0"/>
              <a:t>Übergang in den Realschulzweig</a:t>
            </a:r>
            <a:br>
              <a:rPr lang="de-DE" b="1" dirty="0"/>
            </a:b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67544" y="1340768"/>
            <a:ext cx="7723664" cy="4824536"/>
            <a:chOff x="467544" y="1340768"/>
            <a:chExt cx="7723664" cy="48245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484784"/>
              <a:ext cx="7579648" cy="4680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Grafik 4" descr="C:\Users\Anna\AppData\Local\Microsoft\Windows\Temporary Internet Files\Content.IE5\YD548ROX\paragraphs-151638_960_720[1]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33"/>
            <a:stretch/>
          </p:blipFill>
          <p:spPr bwMode="auto">
            <a:xfrm>
              <a:off x="467544" y="1340768"/>
              <a:ext cx="792480" cy="15062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826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Überwiegend G – Kurse 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0642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9" y="3933055"/>
            <a:ext cx="7344816" cy="234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5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Bildschirmpräsentation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Larissa</vt:lpstr>
      <vt:lpstr>  Rückkehr  in den schulformbezogenen Unterricht nach Jahrgang 7 /8  (Schuljahr 2023/24)    </vt:lpstr>
      <vt:lpstr>Thema: Rückkehr in den schulformbezogene Klassen nach Klasse 7/8 im Schuljahr 2023/24</vt:lpstr>
      <vt:lpstr>PowerPoint-Präsentation</vt:lpstr>
      <vt:lpstr>Organisation des Unterrichts der Klassen 5 - 10 </vt:lpstr>
      <vt:lpstr>PowerPoint-Präsentation</vt:lpstr>
      <vt:lpstr>PowerPoint-Präsentation</vt:lpstr>
      <vt:lpstr> Überwiegend E – Kurse  </vt:lpstr>
      <vt:lpstr>Erlass: Übergang in den Realschulzweig </vt:lpstr>
      <vt:lpstr>Überwiegend G – Kurse </vt:lpstr>
      <vt:lpstr>Erlass: Übergang in den Realschulzweig   </vt:lpstr>
      <vt:lpstr>Zusammenfassung: Wechsel in den Realschulzweig</vt:lpstr>
      <vt:lpstr>Erlass: Übergang zum Gymnasium während der Schulzeit an der AFS </vt:lpstr>
      <vt:lpstr>Besuch des Hauptschulzweiges der Anne-Frank-Schule</vt:lpstr>
      <vt:lpstr>Hauptschulabschlüsse</vt:lpstr>
      <vt:lpstr>Sekundarabschluss I,  Realschulabschluss nach Klasse 10 HS</vt:lpstr>
      <vt:lpstr>Zusammenfassung:  Mögliche Abschlüsse Hauptschulzweig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Rückkehr in schulformbezogene Klasse nach Klasse 8</dc:title>
  <dc:creator>Anna</dc:creator>
  <cp:lastModifiedBy>anni.gebken@web.de</cp:lastModifiedBy>
  <cp:revision>45</cp:revision>
  <cp:lastPrinted>2021-06-09T14:18:42Z</cp:lastPrinted>
  <dcterms:created xsi:type="dcterms:W3CDTF">2021-06-06T13:00:56Z</dcterms:created>
  <dcterms:modified xsi:type="dcterms:W3CDTF">2023-09-03T11:25:21Z</dcterms:modified>
</cp:coreProperties>
</file>